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321" r:id="rId3"/>
    <p:sldId id="316" r:id="rId4"/>
    <p:sldId id="317" r:id="rId5"/>
    <p:sldId id="318" r:id="rId6"/>
    <p:sldId id="319" r:id="rId7"/>
    <p:sldId id="296" r:id="rId8"/>
    <p:sldId id="322" r:id="rId9"/>
    <p:sldId id="320" r:id="rId10"/>
    <p:sldId id="32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76" userDrawn="1">
          <p15:clr>
            <a:srgbClr val="A4A3A4"/>
          </p15:clr>
        </p15:guide>
        <p15:guide id="2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0505"/>
    <a:srgbClr val="00C700"/>
    <a:srgbClr val="F0C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721"/>
  </p:normalViewPr>
  <p:slideViewPr>
    <p:cSldViewPr snapToGrid="0" snapToObjects="1">
      <p:cViewPr varScale="1">
        <p:scale>
          <a:sx n="104" d="100"/>
          <a:sy n="104" d="100"/>
        </p:scale>
        <p:origin x="680" y="200"/>
      </p:cViewPr>
      <p:guideLst>
        <p:guide pos="4876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6" d="100"/>
          <a:sy n="96" d="100"/>
        </p:scale>
        <p:origin x="248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CCE1E-BFC6-3C49-8C9A-00220A00BC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CC16F-3B4E-6844-BAAB-3381F98D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5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92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9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965CE-7E32-EE46-AF38-D04C8C4B9D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6ED38-ED59-8F48-A894-9B0851FE5E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854" y="6282841"/>
            <a:ext cx="11557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5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7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4DBFD-B0DA-4340-B7B7-632236C240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1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9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1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62769-9E17-5D46-AFEF-9F7B624E7433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4DBFD-B0DA-4340-B7B7-632236C240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0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sils/lstools-showcas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sils/lstools-showcas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hyperlink" Target="https://github.com/lsils/lstools-showcase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6.svg"/><Relationship Id="rId17" Type="http://schemas.openxmlformats.org/officeDocument/2006/relationships/hyperlink" Target="https://github.com/lsils/lstools-showcase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6.svg"/><Relationship Id="rId17" Type="http://schemas.openxmlformats.org/officeDocument/2006/relationships/hyperlink" Target="https://github.com/lsils/lstools-showcase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hyperlink" Target="http://www.iwls.org/lss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05A5-028B-3C4E-BDD6-9477230E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387" y="1389414"/>
            <a:ext cx="8395855" cy="1170522"/>
          </a:xfrm>
        </p:spPr>
        <p:txBody>
          <a:bodyPr>
            <a:noAutofit/>
          </a:bodyPr>
          <a:lstStyle/>
          <a:p>
            <a:r>
              <a:rPr lang="en-US" sz="3200" b="1" dirty="0"/>
              <a:t>EPFL Logic Synthesis Libraries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62023-AD40-3441-90C2-FC2495CDC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925150"/>
            <a:ext cx="7772400" cy="3046672"/>
          </a:xfrm>
        </p:spPr>
        <p:txBody>
          <a:bodyPr>
            <a:normAutofit/>
          </a:bodyPr>
          <a:lstStyle/>
          <a:p>
            <a:r>
              <a:rPr lang="en-US" sz="1800" dirty="0"/>
              <a:t>Heinz </a:t>
            </a:r>
            <a:r>
              <a:rPr lang="en-US" sz="1800" dirty="0" err="1"/>
              <a:t>Riener</a:t>
            </a:r>
            <a:endParaRPr lang="en-US" sz="1400" baseline="30000" dirty="0"/>
          </a:p>
          <a:p>
            <a:endParaRPr lang="en-US" sz="1400" dirty="0"/>
          </a:p>
          <a:p>
            <a:r>
              <a:rPr lang="en-US" sz="2000" baseline="30000" dirty="0"/>
              <a:t>1</a:t>
            </a:r>
            <a:r>
              <a:rPr lang="en-US" sz="2000" dirty="0"/>
              <a:t>EPFL, Lausanne, Switzerland</a:t>
            </a:r>
          </a:p>
          <a:p>
            <a:endParaRPr lang="en-US" sz="2000" dirty="0"/>
          </a:p>
          <a:p>
            <a:r>
              <a:rPr lang="en-US" sz="2000" dirty="0" err="1"/>
              <a:t>BoF</a:t>
            </a:r>
            <a:r>
              <a:rPr lang="en-US" sz="2000" dirty="0"/>
              <a:t> meeting 2019</a:t>
            </a:r>
          </a:p>
          <a:p>
            <a:r>
              <a:rPr lang="en-US" sz="2000" dirty="0"/>
              <a:t>Las Vegas, NV, USA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CA2D1-FECB-1644-9697-BC6B5F758FEE}"/>
              </a:ext>
            </a:extLst>
          </p:cNvPr>
          <p:cNvSpPr txBox="1"/>
          <p:nvPr/>
        </p:nvSpPr>
        <p:spPr>
          <a:xfrm>
            <a:off x="5079939" y="6122945"/>
            <a:ext cx="406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https://github.com/lsils/lstools-showcase</a:t>
            </a:r>
            <a:endParaRPr lang="en-US" dirty="0"/>
          </a:p>
          <a:p>
            <a:r>
              <a:rPr lang="en-US" dirty="0"/>
              <a:t>★ Star us at GitHub!</a:t>
            </a:r>
          </a:p>
        </p:txBody>
      </p:sp>
    </p:spTree>
    <p:extLst>
      <p:ext uri="{BB962C8B-B14F-4D97-AF65-F5344CB8AC3E}">
        <p14:creationId xmlns:p14="http://schemas.microsoft.com/office/powerpoint/2010/main" val="5043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05A5-028B-3C4E-BDD6-9477230E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387" y="1389414"/>
            <a:ext cx="8395855" cy="1170522"/>
          </a:xfrm>
        </p:spPr>
        <p:txBody>
          <a:bodyPr>
            <a:noAutofit/>
          </a:bodyPr>
          <a:lstStyle/>
          <a:p>
            <a:r>
              <a:rPr lang="en-US" sz="3200" b="1" dirty="0"/>
              <a:t>EPFL Logic Synthesis Libraries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62023-AD40-3441-90C2-FC2495CDC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925150"/>
            <a:ext cx="7772400" cy="3046672"/>
          </a:xfrm>
        </p:spPr>
        <p:txBody>
          <a:bodyPr>
            <a:normAutofit/>
          </a:bodyPr>
          <a:lstStyle/>
          <a:p>
            <a:r>
              <a:rPr lang="en-US" sz="1800" dirty="0"/>
              <a:t>Heinz </a:t>
            </a:r>
            <a:r>
              <a:rPr lang="en-US" sz="1800" dirty="0" err="1"/>
              <a:t>Riener</a:t>
            </a:r>
            <a:endParaRPr lang="en-US" sz="1400" baseline="30000" dirty="0"/>
          </a:p>
          <a:p>
            <a:endParaRPr lang="en-US" sz="1400" dirty="0"/>
          </a:p>
          <a:p>
            <a:r>
              <a:rPr lang="en-US" sz="2000" baseline="30000" dirty="0"/>
              <a:t>1</a:t>
            </a:r>
            <a:r>
              <a:rPr lang="en-US" sz="2000" dirty="0"/>
              <a:t>EPFL, Lausanne, Switzerland</a:t>
            </a:r>
          </a:p>
          <a:p>
            <a:endParaRPr lang="en-US" sz="2000" dirty="0"/>
          </a:p>
          <a:p>
            <a:r>
              <a:rPr lang="en-US" sz="2000" dirty="0" err="1"/>
              <a:t>BoF</a:t>
            </a:r>
            <a:r>
              <a:rPr lang="en-US" sz="2000" dirty="0"/>
              <a:t> meeting 2019</a:t>
            </a:r>
          </a:p>
          <a:p>
            <a:r>
              <a:rPr lang="en-US" sz="2000" dirty="0"/>
              <a:t>Las Vegas, NV, USA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1BEB0-0BBF-0A44-8894-B82AA0C1F62F}"/>
              </a:ext>
            </a:extLst>
          </p:cNvPr>
          <p:cNvSpPr txBox="1"/>
          <p:nvPr/>
        </p:nvSpPr>
        <p:spPr>
          <a:xfrm>
            <a:off x="5079939" y="6122945"/>
            <a:ext cx="406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https://github.com/lsils/lstools-showcase</a:t>
            </a:r>
            <a:endParaRPr lang="en-US" dirty="0"/>
          </a:p>
          <a:p>
            <a:r>
              <a:rPr lang="en-US" dirty="0"/>
              <a:t>★ Star us at GitHub!</a:t>
            </a:r>
          </a:p>
        </p:txBody>
      </p:sp>
    </p:spTree>
    <p:extLst>
      <p:ext uri="{BB962C8B-B14F-4D97-AF65-F5344CB8AC3E}">
        <p14:creationId xmlns:p14="http://schemas.microsoft.com/office/powerpoint/2010/main" val="238051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48B6-A720-B54D-8263-A35EBE63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8F9F8-5F94-E046-BE01-78685178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28" y="1810657"/>
            <a:ext cx="1210866" cy="161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461D1-67EE-6547-85CB-EED63CEB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888" y="1806122"/>
            <a:ext cx="1210866" cy="1619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79D15-6509-2F4F-BB52-BED0CFC60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348" y="1806122"/>
            <a:ext cx="1215027" cy="1619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F32F6B-5644-7349-95CC-6F8AC2414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969" y="1806122"/>
            <a:ext cx="1210866" cy="1619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B93443-B46E-A647-8AC3-79CF4D8FB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421" y="4351366"/>
            <a:ext cx="1210866" cy="1612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27D9F1-3F17-D34D-BDFD-4E7927743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1344" y="4343512"/>
            <a:ext cx="1215027" cy="1620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2FC1B0-0E96-C44D-8F9C-116F79EA9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9191" y="4351366"/>
            <a:ext cx="1228644" cy="16330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EF5CC4-CBE3-7C4E-AD3B-349328CDB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4335595"/>
            <a:ext cx="1228644" cy="16279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CBFFE4-DCC5-A645-99F4-BFC6933E2207}"/>
              </a:ext>
            </a:extLst>
          </p:cNvPr>
          <p:cNvSpPr txBox="1"/>
          <p:nvPr/>
        </p:nvSpPr>
        <p:spPr>
          <a:xfrm>
            <a:off x="218373" y="3512456"/>
            <a:ext cx="20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Giovanni De </a:t>
            </a:r>
            <a:r>
              <a:rPr lang="en-US" dirty="0" err="1"/>
              <a:t>Micheli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A8BD34-9EE9-1A47-9CAE-7303601162F5}"/>
              </a:ext>
            </a:extLst>
          </p:cNvPr>
          <p:cNvSpPr txBox="1"/>
          <p:nvPr/>
        </p:nvSpPr>
        <p:spPr>
          <a:xfrm>
            <a:off x="2561162" y="3512456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Mathias </a:t>
            </a:r>
            <a:r>
              <a:rPr lang="en-US" dirty="0" err="1"/>
              <a:t>Soeken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1AED0D-04B1-BB46-9930-716D0F3B465B}"/>
              </a:ext>
            </a:extLst>
          </p:cNvPr>
          <p:cNvSpPr txBox="1"/>
          <p:nvPr/>
        </p:nvSpPr>
        <p:spPr>
          <a:xfrm>
            <a:off x="4857814" y="350792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Heinz </a:t>
            </a:r>
            <a:r>
              <a:rPr lang="en-US" dirty="0" err="1"/>
              <a:t>Riener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1BC41F-F13A-0D42-9504-BCD99A985FD0}"/>
              </a:ext>
            </a:extLst>
          </p:cNvPr>
          <p:cNvSpPr txBox="1"/>
          <p:nvPr/>
        </p:nvSpPr>
        <p:spPr>
          <a:xfrm>
            <a:off x="6909198" y="3507921"/>
            <a:ext cx="154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Eleonora Testa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6E17F-29F5-C84C-ADAA-3350F47D0D57}"/>
              </a:ext>
            </a:extLst>
          </p:cNvPr>
          <p:cNvSpPr txBox="1"/>
          <p:nvPr/>
        </p:nvSpPr>
        <p:spPr>
          <a:xfrm>
            <a:off x="315474" y="6004088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Winston </a:t>
            </a:r>
            <a:r>
              <a:rPr lang="en-US" dirty="0" err="1"/>
              <a:t>Haaswijk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0AC39-B019-604D-929D-B7DA212D23EB}"/>
              </a:ext>
            </a:extLst>
          </p:cNvPr>
          <p:cNvSpPr txBox="1"/>
          <p:nvPr/>
        </p:nvSpPr>
        <p:spPr>
          <a:xfrm>
            <a:off x="2751465" y="6012005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Giulia </a:t>
            </a:r>
            <a:r>
              <a:rPr lang="en-US" dirty="0" err="1"/>
              <a:t>Meuli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120D8E-A9C6-EC49-8C1D-39F3849F9E3E}"/>
              </a:ext>
            </a:extLst>
          </p:cNvPr>
          <p:cNvSpPr txBox="1"/>
          <p:nvPr/>
        </p:nvSpPr>
        <p:spPr>
          <a:xfrm>
            <a:off x="4808827" y="6008065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Bruno Schmitt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EB348B-978F-1A41-B6B0-C7DD56BB8866}"/>
              </a:ext>
            </a:extLst>
          </p:cNvPr>
          <p:cNvSpPr txBox="1"/>
          <p:nvPr/>
        </p:nvSpPr>
        <p:spPr>
          <a:xfrm>
            <a:off x="6741821" y="5992620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Fereshte Mozafari</a:t>
            </a:r>
          </a:p>
        </p:txBody>
      </p:sp>
    </p:spTree>
    <p:extLst>
      <p:ext uri="{BB962C8B-B14F-4D97-AF65-F5344CB8AC3E}">
        <p14:creationId xmlns:p14="http://schemas.microsoft.com/office/powerpoint/2010/main" val="306965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7036-1C40-7C47-8D76-E25813AF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EPFL Logic Synthesis Libraries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CB7F0D-DE0D-1E42-9A76-E44ABD75D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6834" y="2796004"/>
            <a:ext cx="827904" cy="9505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86DBC-9EE5-664C-86E9-6E03DB7800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5751" y="3476205"/>
            <a:ext cx="827904" cy="9505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AF235C3-20E0-954F-901D-1BCA1CCA9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4174" y="2808179"/>
            <a:ext cx="827904" cy="9505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81B4FE7-576F-B249-9643-4D2A34DB7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5592" y="2141785"/>
            <a:ext cx="827904" cy="9505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50E268-0559-4145-A55C-5464ACC04D6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02328" y="2141785"/>
            <a:ext cx="827904" cy="9505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771318-3E34-5641-A358-DEBBBA14B8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455" y="1479141"/>
            <a:ext cx="827904" cy="95055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66DA942-8B81-704D-8429-64EDC3F103B9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65257" y="3476205"/>
            <a:ext cx="827904" cy="950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9213D-DFE4-5A40-91F2-53DFAE82BC73}"/>
              </a:ext>
            </a:extLst>
          </p:cNvPr>
          <p:cNvSpPr txBox="1"/>
          <p:nvPr/>
        </p:nvSpPr>
        <p:spPr>
          <a:xfrm>
            <a:off x="628650" y="5234237"/>
            <a:ext cx="8336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Mathias </a:t>
            </a:r>
            <a:r>
              <a:rPr lang="en-US" dirty="0" err="1"/>
              <a:t>Soeken</a:t>
            </a:r>
            <a:r>
              <a:rPr lang="en-US" dirty="0"/>
              <a:t>, Heinz </a:t>
            </a:r>
            <a:r>
              <a:rPr lang="en-US" dirty="0" err="1"/>
              <a:t>Riener</a:t>
            </a:r>
            <a:r>
              <a:rPr lang="en-US" dirty="0"/>
              <a:t>, Winston </a:t>
            </a:r>
            <a:r>
              <a:rPr lang="en-US" dirty="0" err="1"/>
              <a:t>Haaswijk</a:t>
            </a:r>
            <a:r>
              <a:rPr lang="en-US" dirty="0"/>
              <a:t>, and Giovanni De </a:t>
            </a:r>
            <a:r>
              <a:rPr lang="en-US" dirty="0" err="1"/>
              <a:t>Micheli</a:t>
            </a:r>
            <a:r>
              <a:rPr lang="en-US" dirty="0"/>
              <a:t>, </a:t>
            </a:r>
            <a:r>
              <a:rPr lang="en-US" b="1" dirty="0"/>
              <a:t>The EPFL Logic Synthesis Libraries</a:t>
            </a:r>
            <a:r>
              <a:rPr lang="en-US" dirty="0"/>
              <a:t>, </a:t>
            </a:r>
            <a:r>
              <a:rPr lang="en-US" i="1" dirty="0"/>
              <a:t>Int’l Workshop on Logic Synthesis</a:t>
            </a:r>
            <a:r>
              <a:rPr lang="en-US" dirty="0"/>
              <a:t>, </a:t>
            </a:r>
            <a:r>
              <a:rPr lang="en-US" b="1" dirty="0"/>
              <a:t>arXiv:1805.05121</a:t>
            </a:r>
            <a:r>
              <a:rPr lang="en-US" dirty="0"/>
              <a:t>, 2018.</a:t>
            </a:r>
          </a:p>
          <a:p>
            <a:br>
              <a:rPr lang="en-US" dirty="0"/>
            </a:br>
            <a:r>
              <a:rPr lang="en-US" b="1" dirty="0"/>
              <a:t>URL:</a:t>
            </a:r>
            <a:r>
              <a:rPr lang="en-US" dirty="0"/>
              <a:t> </a:t>
            </a:r>
            <a:r>
              <a:rPr lang="en-US" dirty="0">
                <a:hlinkClick r:id="rId17"/>
              </a:rPr>
              <a:t>https://</a:t>
            </a:r>
            <a:r>
              <a:rPr lang="en-US" dirty="0" err="1">
                <a:hlinkClick r:id="rId17"/>
              </a:rPr>
              <a:t>github.com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lsils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lstools</a:t>
            </a:r>
            <a:r>
              <a:rPr lang="en-US" dirty="0">
                <a:hlinkClick r:id="rId17"/>
              </a:rPr>
              <a:t>-showcase</a:t>
            </a:r>
            <a:endParaRPr lang="en-US" dirty="0"/>
          </a:p>
        </p:txBody>
      </p:sp>
      <p:pic>
        <p:nvPicPr>
          <p:cNvPr id="15" name="Google Shape;651;p45">
            <a:extLst>
              <a:ext uri="{FF2B5EF4-FFF2-40B4-BE49-F238E27FC236}">
                <a16:creationId xmlns:a16="http://schemas.microsoft.com/office/drawing/2014/main" id="{CB111AE8-43BA-F245-AD3E-8425BBAE6320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10098" y="4117632"/>
            <a:ext cx="846433" cy="94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7E700B-62AA-1D42-B3F5-290E5197A1AD}"/>
              </a:ext>
            </a:extLst>
          </p:cNvPr>
          <p:cNvSpPr txBox="1"/>
          <p:nvPr/>
        </p:nvSpPr>
        <p:spPr>
          <a:xfrm>
            <a:off x="6626099" y="1679646"/>
            <a:ext cx="154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percy</a:t>
            </a:r>
            <a:r>
              <a:rPr lang="en-US" sz="1400" dirty="0"/>
              <a:t>:</a:t>
            </a:r>
          </a:p>
          <a:p>
            <a:r>
              <a:rPr lang="en-US" sz="1400" dirty="0"/>
              <a:t>exact synthesis lib.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D14BD-D77F-9E40-9126-9AB621212316}"/>
              </a:ext>
            </a:extLst>
          </p:cNvPr>
          <p:cNvSpPr txBox="1"/>
          <p:nvPr/>
        </p:nvSpPr>
        <p:spPr>
          <a:xfrm>
            <a:off x="7047311" y="2352213"/>
            <a:ext cx="979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lorina</a:t>
            </a:r>
            <a:r>
              <a:rPr lang="en-US" sz="1400" dirty="0"/>
              <a:t>:</a:t>
            </a:r>
          </a:p>
          <a:p>
            <a:r>
              <a:rPr lang="en-US" sz="1400" dirty="0"/>
              <a:t>parsing lib.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145CA-F22C-D346-88B6-6BFC66237182}"/>
              </a:ext>
            </a:extLst>
          </p:cNvPr>
          <p:cNvSpPr txBox="1"/>
          <p:nvPr/>
        </p:nvSpPr>
        <p:spPr>
          <a:xfrm>
            <a:off x="7419016" y="3022039"/>
            <a:ext cx="1232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kitty</a:t>
            </a:r>
            <a:r>
              <a:rPr lang="en-US" sz="1400" dirty="0"/>
              <a:t>:</a:t>
            </a:r>
          </a:p>
          <a:p>
            <a:r>
              <a:rPr lang="en-US" sz="1400" dirty="0"/>
              <a:t>truth table lib.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F464C-B65D-F948-8239-48B7C9797666}"/>
              </a:ext>
            </a:extLst>
          </p:cNvPr>
          <p:cNvSpPr txBox="1"/>
          <p:nvPr/>
        </p:nvSpPr>
        <p:spPr>
          <a:xfrm>
            <a:off x="7047311" y="3681328"/>
            <a:ext cx="82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easy</a:t>
            </a:r>
            <a:r>
              <a:rPr lang="en-US" sz="1400" dirty="0"/>
              <a:t>:</a:t>
            </a:r>
          </a:p>
          <a:p>
            <a:r>
              <a:rPr lang="en-US" sz="1400" dirty="0"/>
              <a:t>ESOP lib.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BA913-FC3A-3D49-A810-44CE21EB64FD}"/>
              </a:ext>
            </a:extLst>
          </p:cNvPr>
          <p:cNvSpPr txBox="1"/>
          <p:nvPr/>
        </p:nvSpPr>
        <p:spPr>
          <a:xfrm>
            <a:off x="3540084" y="3004741"/>
            <a:ext cx="1555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alice</a:t>
            </a:r>
            <a:r>
              <a:rPr lang="en-US" sz="1400" dirty="0"/>
              <a:t>:</a:t>
            </a:r>
          </a:p>
          <a:p>
            <a:r>
              <a:rPr lang="en-US" sz="1400" dirty="0"/>
              <a:t>command shell lib.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0EC96-6D3A-504F-9D3B-26AF5DC96A53}"/>
              </a:ext>
            </a:extLst>
          </p:cNvPr>
          <p:cNvSpPr txBox="1"/>
          <p:nvPr/>
        </p:nvSpPr>
        <p:spPr>
          <a:xfrm>
            <a:off x="3861768" y="3676248"/>
            <a:ext cx="15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tweedledum</a:t>
            </a:r>
            <a:r>
              <a:rPr lang="en-US" sz="1400" dirty="0"/>
              <a:t>:</a:t>
            </a:r>
          </a:p>
          <a:p>
            <a:r>
              <a:rPr lang="en-US" sz="1400" dirty="0"/>
              <a:t>quantum synth. lib.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BB287-F7CB-6946-8712-D04B8FFF488F}"/>
              </a:ext>
            </a:extLst>
          </p:cNvPr>
          <p:cNvSpPr txBox="1"/>
          <p:nvPr/>
        </p:nvSpPr>
        <p:spPr>
          <a:xfrm>
            <a:off x="4294931" y="4333676"/>
            <a:ext cx="160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caterpillar</a:t>
            </a:r>
            <a:r>
              <a:rPr lang="en-US" sz="1400" dirty="0"/>
              <a:t>:</a:t>
            </a:r>
          </a:p>
          <a:p>
            <a:r>
              <a:rPr lang="en-US" sz="1400" dirty="0"/>
              <a:t>quantum comp. lib.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1C80C9-D31C-9449-B63E-52F1BDF454A4}"/>
              </a:ext>
            </a:extLst>
          </p:cNvPr>
          <p:cNvSpPr txBox="1"/>
          <p:nvPr/>
        </p:nvSpPr>
        <p:spPr>
          <a:xfrm>
            <a:off x="4028097" y="2339165"/>
            <a:ext cx="143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mockturtle</a:t>
            </a:r>
            <a:r>
              <a:rPr lang="en-US" sz="1400" dirty="0"/>
              <a:t>:</a:t>
            </a:r>
          </a:p>
          <a:p>
            <a:r>
              <a:rPr lang="en-US" sz="1400" dirty="0"/>
              <a:t>logic network lib.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E7B446-7C1B-9C4B-832F-D5CFD16DD2B6}"/>
              </a:ext>
            </a:extLst>
          </p:cNvPr>
          <p:cNvCxnSpPr>
            <a:cxnSpLocks/>
          </p:cNvCxnSpPr>
          <p:nvPr/>
        </p:nvCxnSpPr>
        <p:spPr>
          <a:xfrm>
            <a:off x="6576671" y="2151955"/>
            <a:ext cx="1466618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F7B22E-EF9B-5549-BBAA-21471A878FEC}"/>
              </a:ext>
            </a:extLst>
          </p:cNvPr>
          <p:cNvCxnSpPr>
            <a:cxnSpLocks/>
          </p:cNvCxnSpPr>
          <p:nvPr/>
        </p:nvCxnSpPr>
        <p:spPr>
          <a:xfrm>
            <a:off x="6991339" y="2814713"/>
            <a:ext cx="940095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D82E8D-4109-3641-8391-CFBB081776B8}"/>
              </a:ext>
            </a:extLst>
          </p:cNvPr>
          <p:cNvCxnSpPr>
            <a:cxnSpLocks/>
          </p:cNvCxnSpPr>
          <p:nvPr/>
        </p:nvCxnSpPr>
        <p:spPr>
          <a:xfrm>
            <a:off x="7398918" y="3491650"/>
            <a:ext cx="1163381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F50D3E-7DC1-C54F-B153-2C9AE806641A}"/>
              </a:ext>
            </a:extLst>
          </p:cNvPr>
          <p:cNvCxnSpPr>
            <a:cxnSpLocks/>
          </p:cNvCxnSpPr>
          <p:nvPr/>
        </p:nvCxnSpPr>
        <p:spPr>
          <a:xfrm>
            <a:off x="7026047" y="4147326"/>
            <a:ext cx="735266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8BF52A-2ECF-F648-95AE-65E590582EF8}"/>
              </a:ext>
            </a:extLst>
          </p:cNvPr>
          <p:cNvCxnSpPr>
            <a:cxnSpLocks/>
          </p:cNvCxnSpPr>
          <p:nvPr/>
        </p:nvCxnSpPr>
        <p:spPr>
          <a:xfrm flipH="1">
            <a:off x="4117890" y="2807625"/>
            <a:ext cx="1349050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E20AD8-C168-014A-B1B6-CDEA36409037}"/>
              </a:ext>
            </a:extLst>
          </p:cNvPr>
          <p:cNvCxnSpPr>
            <a:cxnSpLocks/>
          </p:cNvCxnSpPr>
          <p:nvPr/>
        </p:nvCxnSpPr>
        <p:spPr>
          <a:xfrm flipH="1">
            <a:off x="3628792" y="3470384"/>
            <a:ext cx="1409304" cy="582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B3A706-BF5A-3542-99D4-D64994F9B6A0}"/>
              </a:ext>
            </a:extLst>
          </p:cNvPr>
          <p:cNvCxnSpPr>
            <a:cxnSpLocks/>
          </p:cNvCxnSpPr>
          <p:nvPr/>
        </p:nvCxnSpPr>
        <p:spPr>
          <a:xfrm flipH="1">
            <a:off x="3947769" y="4144753"/>
            <a:ext cx="1478179" cy="2001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D692CE-BCB2-354E-89FF-CF4477079091}"/>
              </a:ext>
            </a:extLst>
          </p:cNvPr>
          <p:cNvCxnSpPr>
            <a:cxnSpLocks/>
          </p:cNvCxnSpPr>
          <p:nvPr/>
        </p:nvCxnSpPr>
        <p:spPr>
          <a:xfrm flipH="1">
            <a:off x="4390687" y="4791960"/>
            <a:ext cx="1478179" cy="2001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359DD77-6F28-9D45-BF53-B510D4F38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06" y="1695596"/>
            <a:ext cx="2817625" cy="3132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Infrastructure for logic synthesis</a:t>
            </a:r>
          </a:p>
          <a:p>
            <a:pPr lvl="1"/>
            <a:r>
              <a:rPr lang="en-US" sz="1800" dirty="0"/>
              <a:t>Open source</a:t>
            </a:r>
          </a:p>
          <a:p>
            <a:pPr lvl="1"/>
            <a:r>
              <a:rPr lang="en-US" sz="1800" dirty="0"/>
              <a:t>Modular</a:t>
            </a:r>
          </a:p>
          <a:p>
            <a:pPr lvl="1"/>
            <a:r>
              <a:rPr lang="en-US" sz="1800" dirty="0"/>
              <a:t>Well tested</a:t>
            </a:r>
          </a:p>
          <a:p>
            <a:pPr lvl="1"/>
            <a:r>
              <a:rPr lang="en-US" sz="1800" dirty="0"/>
              <a:t>Well documented</a:t>
            </a:r>
          </a:p>
        </p:txBody>
      </p:sp>
    </p:spTree>
    <p:extLst>
      <p:ext uri="{BB962C8B-B14F-4D97-AF65-F5344CB8AC3E}">
        <p14:creationId xmlns:p14="http://schemas.microsoft.com/office/powerpoint/2010/main" val="276288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7036-1C40-7C47-8D76-E25813AF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EPFL Logic Synthesis Libraries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CB7F0D-DE0D-1E42-9A76-E44ABD75D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6834" y="2796009"/>
            <a:ext cx="827904" cy="9505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86DBC-9EE5-664C-86E9-6E03DB7800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5751" y="3476210"/>
            <a:ext cx="827904" cy="9505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AF235C3-20E0-954F-901D-1BCA1CCA9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4174" y="2808184"/>
            <a:ext cx="827904" cy="9505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81B4FE7-576F-B249-9643-4D2A34DB7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5592" y="2141790"/>
            <a:ext cx="827904" cy="9505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50E268-0559-4145-A55C-5464ACC04D6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02328" y="2141790"/>
            <a:ext cx="827904" cy="9505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771318-3E34-5641-A358-DEBBBA14B8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455" y="1479146"/>
            <a:ext cx="827904" cy="95055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66DA942-8B81-704D-8429-64EDC3F103B9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65257" y="3476210"/>
            <a:ext cx="827904" cy="950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9213D-DFE4-5A40-91F2-53DFAE82BC73}"/>
              </a:ext>
            </a:extLst>
          </p:cNvPr>
          <p:cNvSpPr txBox="1"/>
          <p:nvPr/>
        </p:nvSpPr>
        <p:spPr>
          <a:xfrm>
            <a:off x="628650" y="5234237"/>
            <a:ext cx="8336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Mathias </a:t>
            </a:r>
            <a:r>
              <a:rPr lang="en-US" dirty="0" err="1"/>
              <a:t>Soeken</a:t>
            </a:r>
            <a:r>
              <a:rPr lang="en-US" dirty="0"/>
              <a:t>, Heinz </a:t>
            </a:r>
            <a:r>
              <a:rPr lang="en-US" dirty="0" err="1"/>
              <a:t>Riener</a:t>
            </a:r>
            <a:r>
              <a:rPr lang="en-US" dirty="0"/>
              <a:t>, Winston </a:t>
            </a:r>
            <a:r>
              <a:rPr lang="en-US" dirty="0" err="1"/>
              <a:t>Haaswijk</a:t>
            </a:r>
            <a:r>
              <a:rPr lang="en-US" dirty="0"/>
              <a:t>, and Giovanni De </a:t>
            </a:r>
            <a:r>
              <a:rPr lang="en-US" dirty="0" err="1"/>
              <a:t>Micheli</a:t>
            </a:r>
            <a:r>
              <a:rPr lang="en-US" dirty="0"/>
              <a:t>, </a:t>
            </a:r>
            <a:r>
              <a:rPr lang="en-US" b="1" dirty="0"/>
              <a:t>The EPFL Logic Synthesis Libraries</a:t>
            </a:r>
            <a:r>
              <a:rPr lang="en-US" dirty="0"/>
              <a:t>, </a:t>
            </a:r>
            <a:r>
              <a:rPr lang="en-US" i="1" dirty="0"/>
              <a:t>Int’l Workshop on Logic Synthesis</a:t>
            </a:r>
            <a:r>
              <a:rPr lang="en-US" dirty="0"/>
              <a:t>, </a:t>
            </a:r>
            <a:r>
              <a:rPr lang="en-US" b="1" dirty="0"/>
              <a:t>arXiv:1805.05121</a:t>
            </a:r>
            <a:r>
              <a:rPr lang="en-US" dirty="0"/>
              <a:t>, 2018.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URL:</a:t>
            </a:r>
            <a:r>
              <a:rPr lang="en-US" dirty="0"/>
              <a:t> </a:t>
            </a:r>
            <a:r>
              <a:rPr lang="en-US" dirty="0">
                <a:hlinkClick r:id="rId17"/>
              </a:rPr>
              <a:t>https://</a:t>
            </a:r>
            <a:r>
              <a:rPr lang="en-US" dirty="0" err="1">
                <a:hlinkClick r:id="rId17"/>
              </a:rPr>
              <a:t>github.com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lsils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lstools</a:t>
            </a:r>
            <a:r>
              <a:rPr lang="en-US" dirty="0">
                <a:hlinkClick r:id="rId17"/>
              </a:rPr>
              <a:t>-showcase</a:t>
            </a:r>
            <a:endParaRPr lang="en-US" dirty="0"/>
          </a:p>
        </p:txBody>
      </p:sp>
      <p:pic>
        <p:nvPicPr>
          <p:cNvPr id="15" name="Google Shape;651;p45">
            <a:extLst>
              <a:ext uri="{FF2B5EF4-FFF2-40B4-BE49-F238E27FC236}">
                <a16:creationId xmlns:a16="http://schemas.microsoft.com/office/drawing/2014/main" id="{CB111AE8-43BA-F245-AD3E-8425BBAE6320}"/>
              </a:ext>
            </a:extLst>
          </p:cNvPr>
          <p:cNvPicPr preferRelativeResize="0"/>
          <p:nvPr/>
        </p:nvPicPr>
        <p:blipFill>
          <a:blip r:embed="rId18">
            <a:alphaModFix amt="5000"/>
          </a:blip>
          <a:stretch>
            <a:fillRect/>
          </a:stretch>
        </p:blipFill>
        <p:spPr>
          <a:xfrm>
            <a:off x="5810098" y="4117637"/>
            <a:ext cx="846433" cy="94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7E700B-62AA-1D42-B3F5-290E5197A1AD}"/>
              </a:ext>
            </a:extLst>
          </p:cNvPr>
          <p:cNvSpPr txBox="1"/>
          <p:nvPr/>
        </p:nvSpPr>
        <p:spPr>
          <a:xfrm>
            <a:off x="6626099" y="1679651"/>
            <a:ext cx="154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percy</a:t>
            </a:r>
            <a:r>
              <a:rPr lang="en-US" sz="1400" dirty="0"/>
              <a:t>:</a:t>
            </a:r>
          </a:p>
          <a:p>
            <a:r>
              <a:rPr lang="en-US" sz="1400" dirty="0"/>
              <a:t>exact synthesis lib.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D14BD-D77F-9E40-9126-9AB621212316}"/>
              </a:ext>
            </a:extLst>
          </p:cNvPr>
          <p:cNvSpPr txBox="1"/>
          <p:nvPr/>
        </p:nvSpPr>
        <p:spPr>
          <a:xfrm>
            <a:off x="7047311" y="2352218"/>
            <a:ext cx="979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lorina</a:t>
            </a:r>
            <a:r>
              <a:rPr lang="en-US" sz="1400" dirty="0"/>
              <a:t>:</a:t>
            </a:r>
          </a:p>
          <a:p>
            <a:r>
              <a:rPr lang="en-US" sz="1400" dirty="0"/>
              <a:t>parsing lib.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145CA-F22C-D346-88B6-6BFC66237182}"/>
              </a:ext>
            </a:extLst>
          </p:cNvPr>
          <p:cNvSpPr txBox="1"/>
          <p:nvPr/>
        </p:nvSpPr>
        <p:spPr>
          <a:xfrm>
            <a:off x="7419016" y="3022044"/>
            <a:ext cx="1232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kitty</a:t>
            </a:r>
            <a:r>
              <a:rPr lang="en-US" sz="1400" dirty="0"/>
              <a:t>:</a:t>
            </a:r>
          </a:p>
          <a:p>
            <a:r>
              <a:rPr lang="en-US" sz="1400" dirty="0"/>
              <a:t>truth table lib.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F464C-B65D-F948-8239-48B7C9797666}"/>
              </a:ext>
            </a:extLst>
          </p:cNvPr>
          <p:cNvSpPr txBox="1"/>
          <p:nvPr/>
        </p:nvSpPr>
        <p:spPr>
          <a:xfrm>
            <a:off x="7047311" y="3681333"/>
            <a:ext cx="82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easy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ESOP lib.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BA913-FC3A-3D49-A810-44CE21EB64FD}"/>
              </a:ext>
            </a:extLst>
          </p:cNvPr>
          <p:cNvSpPr txBox="1"/>
          <p:nvPr/>
        </p:nvSpPr>
        <p:spPr>
          <a:xfrm>
            <a:off x="3540084" y="3004746"/>
            <a:ext cx="1555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alice</a:t>
            </a:r>
            <a:r>
              <a:rPr lang="en-US" sz="1400" dirty="0"/>
              <a:t>:</a:t>
            </a:r>
          </a:p>
          <a:p>
            <a:r>
              <a:rPr lang="en-US" sz="1400" dirty="0"/>
              <a:t>command shell lib.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0EC96-6D3A-504F-9D3B-26AF5DC96A53}"/>
              </a:ext>
            </a:extLst>
          </p:cNvPr>
          <p:cNvSpPr txBox="1"/>
          <p:nvPr/>
        </p:nvSpPr>
        <p:spPr>
          <a:xfrm>
            <a:off x="3861768" y="3676253"/>
            <a:ext cx="15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tweedledum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quantum synth. lib.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BB287-F7CB-6946-8712-D04B8FFF488F}"/>
              </a:ext>
            </a:extLst>
          </p:cNvPr>
          <p:cNvSpPr txBox="1"/>
          <p:nvPr/>
        </p:nvSpPr>
        <p:spPr>
          <a:xfrm>
            <a:off x="4294931" y="4333681"/>
            <a:ext cx="160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caterpillar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quantum comp. lib.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1C80C9-D31C-9449-B63E-52F1BDF454A4}"/>
              </a:ext>
            </a:extLst>
          </p:cNvPr>
          <p:cNvSpPr txBox="1"/>
          <p:nvPr/>
        </p:nvSpPr>
        <p:spPr>
          <a:xfrm>
            <a:off x="4028097" y="2339170"/>
            <a:ext cx="143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mockturtle</a:t>
            </a:r>
            <a:r>
              <a:rPr lang="en-US" sz="1400" dirty="0"/>
              <a:t>:</a:t>
            </a:r>
          </a:p>
          <a:p>
            <a:r>
              <a:rPr lang="en-US" sz="1400" dirty="0"/>
              <a:t>logic network lib.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E7B446-7C1B-9C4B-832F-D5CFD16DD2B6}"/>
              </a:ext>
            </a:extLst>
          </p:cNvPr>
          <p:cNvCxnSpPr>
            <a:cxnSpLocks/>
          </p:cNvCxnSpPr>
          <p:nvPr/>
        </p:nvCxnSpPr>
        <p:spPr>
          <a:xfrm>
            <a:off x="6576671" y="2151960"/>
            <a:ext cx="1466618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F7B22E-EF9B-5549-BBAA-21471A878FEC}"/>
              </a:ext>
            </a:extLst>
          </p:cNvPr>
          <p:cNvCxnSpPr>
            <a:cxnSpLocks/>
          </p:cNvCxnSpPr>
          <p:nvPr/>
        </p:nvCxnSpPr>
        <p:spPr>
          <a:xfrm>
            <a:off x="6991339" y="2814718"/>
            <a:ext cx="940095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D82E8D-4109-3641-8391-CFBB081776B8}"/>
              </a:ext>
            </a:extLst>
          </p:cNvPr>
          <p:cNvCxnSpPr>
            <a:cxnSpLocks/>
          </p:cNvCxnSpPr>
          <p:nvPr/>
        </p:nvCxnSpPr>
        <p:spPr>
          <a:xfrm>
            <a:off x="7398918" y="3491655"/>
            <a:ext cx="1163381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F50D3E-7DC1-C54F-B153-2C9AE806641A}"/>
              </a:ext>
            </a:extLst>
          </p:cNvPr>
          <p:cNvCxnSpPr>
            <a:cxnSpLocks/>
          </p:cNvCxnSpPr>
          <p:nvPr/>
        </p:nvCxnSpPr>
        <p:spPr>
          <a:xfrm>
            <a:off x="7026047" y="4147331"/>
            <a:ext cx="735266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8BF52A-2ECF-F648-95AE-65E590582EF8}"/>
              </a:ext>
            </a:extLst>
          </p:cNvPr>
          <p:cNvCxnSpPr>
            <a:cxnSpLocks/>
          </p:cNvCxnSpPr>
          <p:nvPr/>
        </p:nvCxnSpPr>
        <p:spPr>
          <a:xfrm flipH="1">
            <a:off x="4117890" y="2807630"/>
            <a:ext cx="1349050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E20AD8-C168-014A-B1B6-CDEA36409037}"/>
              </a:ext>
            </a:extLst>
          </p:cNvPr>
          <p:cNvCxnSpPr>
            <a:cxnSpLocks/>
          </p:cNvCxnSpPr>
          <p:nvPr/>
        </p:nvCxnSpPr>
        <p:spPr>
          <a:xfrm flipH="1">
            <a:off x="3628792" y="3470389"/>
            <a:ext cx="1409304" cy="582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B3A706-BF5A-3542-99D4-D64994F9B6A0}"/>
              </a:ext>
            </a:extLst>
          </p:cNvPr>
          <p:cNvCxnSpPr>
            <a:cxnSpLocks/>
          </p:cNvCxnSpPr>
          <p:nvPr/>
        </p:nvCxnSpPr>
        <p:spPr>
          <a:xfrm flipH="1">
            <a:off x="3947769" y="4144758"/>
            <a:ext cx="1478179" cy="20011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D692CE-BCB2-354E-89FF-CF4477079091}"/>
              </a:ext>
            </a:extLst>
          </p:cNvPr>
          <p:cNvCxnSpPr>
            <a:cxnSpLocks/>
          </p:cNvCxnSpPr>
          <p:nvPr/>
        </p:nvCxnSpPr>
        <p:spPr>
          <a:xfrm flipH="1">
            <a:off x="4390687" y="4791965"/>
            <a:ext cx="1478179" cy="20011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359DD77-6F28-9D45-BF53-B510D4F38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79" y="1694174"/>
            <a:ext cx="2659804" cy="2650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Infrastructure for logic synthesis</a:t>
            </a:r>
          </a:p>
          <a:p>
            <a:pPr lvl="1"/>
            <a:r>
              <a:rPr lang="en-US" sz="1800" dirty="0"/>
              <a:t>Open source</a:t>
            </a:r>
          </a:p>
          <a:p>
            <a:pPr lvl="1"/>
            <a:r>
              <a:rPr lang="en-US" sz="1800" dirty="0"/>
              <a:t>Modular</a:t>
            </a:r>
          </a:p>
          <a:p>
            <a:pPr lvl="1"/>
            <a:r>
              <a:rPr lang="en-US" sz="1800" dirty="0"/>
              <a:t>Well tested</a:t>
            </a:r>
          </a:p>
          <a:p>
            <a:pPr lvl="1"/>
            <a:r>
              <a:rPr lang="en-US" sz="1800" dirty="0"/>
              <a:t>Well documented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22B5C-848A-DB43-936C-A10650647B14}"/>
              </a:ext>
            </a:extLst>
          </p:cNvPr>
          <p:cNvSpPr txBox="1"/>
          <p:nvPr/>
        </p:nvSpPr>
        <p:spPr>
          <a:xfrm>
            <a:off x="3231355" y="1403010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Conventional logic synthesis</a:t>
            </a:r>
          </a:p>
        </p:txBody>
      </p:sp>
    </p:spTree>
    <p:extLst>
      <p:ext uri="{BB962C8B-B14F-4D97-AF65-F5344CB8AC3E}">
        <p14:creationId xmlns:p14="http://schemas.microsoft.com/office/powerpoint/2010/main" val="305756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7036-1C40-7C47-8D76-E25813AF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EPFL Logic Synthesis Libraries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CB7F0D-DE0D-1E42-9A76-E44ABD75D9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6834" y="2796009"/>
            <a:ext cx="827904" cy="9505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86DBC-9EE5-664C-86E9-6E03DB7800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5751" y="3476210"/>
            <a:ext cx="827904" cy="9505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AF235C3-20E0-954F-901D-1BCA1CCA966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4174" y="2808184"/>
            <a:ext cx="827904" cy="9505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81B4FE7-576F-B249-9643-4D2A34DB78F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5592" y="2141790"/>
            <a:ext cx="827904" cy="9505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50E268-0559-4145-A55C-5464ACC04D6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02328" y="2141790"/>
            <a:ext cx="827904" cy="9505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771318-3E34-5641-A358-DEBBBA14B87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455" y="1479146"/>
            <a:ext cx="827904" cy="95055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66DA942-8B81-704D-8429-64EDC3F103B9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65257" y="3476210"/>
            <a:ext cx="827904" cy="950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9213D-DFE4-5A40-91F2-53DFAE82BC73}"/>
              </a:ext>
            </a:extLst>
          </p:cNvPr>
          <p:cNvSpPr txBox="1"/>
          <p:nvPr/>
        </p:nvSpPr>
        <p:spPr>
          <a:xfrm>
            <a:off x="628650" y="5234237"/>
            <a:ext cx="8336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Mathias </a:t>
            </a:r>
            <a:r>
              <a:rPr lang="en-US" dirty="0" err="1"/>
              <a:t>Soeken</a:t>
            </a:r>
            <a:r>
              <a:rPr lang="en-US" dirty="0"/>
              <a:t>, Heinz </a:t>
            </a:r>
            <a:r>
              <a:rPr lang="en-US" dirty="0" err="1"/>
              <a:t>Riener</a:t>
            </a:r>
            <a:r>
              <a:rPr lang="en-US" dirty="0"/>
              <a:t>, Winston </a:t>
            </a:r>
            <a:r>
              <a:rPr lang="en-US" dirty="0" err="1"/>
              <a:t>Haaswijk</a:t>
            </a:r>
            <a:r>
              <a:rPr lang="en-US" dirty="0"/>
              <a:t>, and Giovanni De </a:t>
            </a:r>
            <a:r>
              <a:rPr lang="en-US" dirty="0" err="1"/>
              <a:t>Micheli</a:t>
            </a:r>
            <a:r>
              <a:rPr lang="en-US" dirty="0"/>
              <a:t>, </a:t>
            </a:r>
            <a:r>
              <a:rPr lang="en-US" b="1" dirty="0"/>
              <a:t>The EPFL Logic Synthesis Libraries</a:t>
            </a:r>
            <a:r>
              <a:rPr lang="en-US" dirty="0"/>
              <a:t>, </a:t>
            </a:r>
            <a:r>
              <a:rPr lang="en-US" i="1" dirty="0"/>
              <a:t>Int’l Workshop on Logic Synthesis</a:t>
            </a:r>
            <a:r>
              <a:rPr lang="en-US" dirty="0"/>
              <a:t>, </a:t>
            </a:r>
            <a:r>
              <a:rPr lang="en-US" b="1" dirty="0"/>
              <a:t>arXiv:1805.05121</a:t>
            </a:r>
            <a:r>
              <a:rPr lang="en-US" dirty="0"/>
              <a:t>, 2018.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URL:</a:t>
            </a:r>
            <a:r>
              <a:rPr lang="en-US" dirty="0"/>
              <a:t> </a:t>
            </a:r>
            <a:r>
              <a:rPr lang="en-US" dirty="0">
                <a:hlinkClick r:id="rId17"/>
              </a:rPr>
              <a:t>https://</a:t>
            </a:r>
            <a:r>
              <a:rPr lang="en-US" dirty="0" err="1">
                <a:hlinkClick r:id="rId17"/>
              </a:rPr>
              <a:t>github.com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lsils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lstools</a:t>
            </a:r>
            <a:r>
              <a:rPr lang="en-US" dirty="0">
                <a:hlinkClick r:id="rId17"/>
              </a:rPr>
              <a:t>-showcase</a:t>
            </a:r>
            <a:endParaRPr lang="en-US" dirty="0"/>
          </a:p>
        </p:txBody>
      </p:sp>
      <p:pic>
        <p:nvPicPr>
          <p:cNvPr id="15" name="Google Shape;651;p45">
            <a:extLst>
              <a:ext uri="{FF2B5EF4-FFF2-40B4-BE49-F238E27FC236}">
                <a16:creationId xmlns:a16="http://schemas.microsoft.com/office/drawing/2014/main" id="{CB111AE8-43BA-F245-AD3E-8425BBAE6320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10098" y="4117637"/>
            <a:ext cx="846433" cy="94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7E700B-62AA-1D42-B3F5-290E5197A1AD}"/>
              </a:ext>
            </a:extLst>
          </p:cNvPr>
          <p:cNvSpPr txBox="1"/>
          <p:nvPr/>
        </p:nvSpPr>
        <p:spPr>
          <a:xfrm>
            <a:off x="6626099" y="1679651"/>
            <a:ext cx="154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75000"/>
                  </a:schemeClr>
                </a:solidFill>
              </a:rPr>
              <a:t>percy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exact synthesis lib.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D14BD-D77F-9E40-9126-9AB621212316}"/>
              </a:ext>
            </a:extLst>
          </p:cNvPr>
          <p:cNvSpPr txBox="1"/>
          <p:nvPr/>
        </p:nvSpPr>
        <p:spPr>
          <a:xfrm>
            <a:off x="7047311" y="2352218"/>
            <a:ext cx="979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75000"/>
                  </a:schemeClr>
                </a:solidFill>
              </a:rPr>
              <a:t>lorina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parsing lib.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145CA-F22C-D346-88B6-6BFC66237182}"/>
              </a:ext>
            </a:extLst>
          </p:cNvPr>
          <p:cNvSpPr txBox="1"/>
          <p:nvPr/>
        </p:nvSpPr>
        <p:spPr>
          <a:xfrm>
            <a:off x="7419016" y="3022044"/>
            <a:ext cx="1232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kitty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truth table lib.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F464C-B65D-F948-8239-48B7C9797666}"/>
              </a:ext>
            </a:extLst>
          </p:cNvPr>
          <p:cNvSpPr txBox="1"/>
          <p:nvPr/>
        </p:nvSpPr>
        <p:spPr>
          <a:xfrm>
            <a:off x="7047311" y="3681333"/>
            <a:ext cx="82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easy</a:t>
            </a:r>
            <a:r>
              <a:rPr lang="en-US" sz="1400" dirty="0"/>
              <a:t>:</a:t>
            </a:r>
          </a:p>
          <a:p>
            <a:r>
              <a:rPr lang="en-US" sz="1400" dirty="0"/>
              <a:t>ESOP lib.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BA913-FC3A-3D49-A810-44CE21EB64FD}"/>
              </a:ext>
            </a:extLst>
          </p:cNvPr>
          <p:cNvSpPr txBox="1"/>
          <p:nvPr/>
        </p:nvSpPr>
        <p:spPr>
          <a:xfrm>
            <a:off x="3540084" y="3004746"/>
            <a:ext cx="1555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75000"/>
                  </a:schemeClr>
                </a:solidFill>
              </a:rPr>
              <a:t>alice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command shell lib.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0EC96-6D3A-504F-9D3B-26AF5DC96A53}"/>
              </a:ext>
            </a:extLst>
          </p:cNvPr>
          <p:cNvSpPr txBox="1"/>
          <p:nvPr/>
        </p:nvSpPr>
        <p:spPr>
          <a:xfrm>
            <a:off x="3861768" y="3676253"/>
            <a:ext cx="15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tweedledum</a:t>
            </a:r>
            <a:r>
              <a:rPr lang="en-US" sz="1400" dirty="0"/>
              <a:t>:</a:t>
            </a:r>
          </a:p>
          <a:p>
            <a:r>
              <a:rPr lang="en-US" sz="1400" dirty="0"/>
              <a:t>quantum synth. lib.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BB287-F7CB-6946-8712-D04B8FFF488F}"/>
              </a:ext>
            </a:extLst>
          </p:cNvPr>
          <p:cNvSpPr txBox="1"/>
          <p:nvPr/>
        </p:nvSpPr>
        <p:spPr>
          <a:xfrm>
            <a:off x="4294931" y="4333681"/>
            <a:ext cx="160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caterpillar</a:t>
            </a:r>
            <a:r>
              <a:rPr lang="en-US" sz="1400" dirty="0"/>
              <a:t>:</a:t>
            </a:r>
          </a:p>
          <a:p>
            <a:r>
              <a:rPr lang="en-US" sz="1400" dirty="0"/>
              <a:t>quantum comp. lib.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1C80C9-D31C-9449-B63E-52F1BDF454A4}"/>
              </a:ext>
            </a:extLst>
          </p:cNvPr>
          <p:cNvSpPr txBox="1"/>
          <p:nvPr/>
        </p:nvSpPr>
        <p:spPr>
          <a:xfrm>
            <a:off x="4028097" y="2339170"/>
            <a:ext cx="143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75000"/>
                  </a:schemeClr>
                </a:solidFill>
              </a:rPr>
              <a:t>mockturtle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logic network lib.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E7B446-7C1B-9C4B-832F-D5CFD16DD2B6}"/>
              </a:ext>
            </a:extLst>
          </p:cNvPr>
          <p:cNvCxnSpPr>
            <a:cxnSpLocks/>
          </p:cNvCxnSpPr>
          <p:nvPr/>
        </p:nvCxnSpPr>
        <p:spPr>
          <a:xfrm>
            <a:off x="6576671" y="2151960"/>
            <a:ext cx="1466618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F7B22E-EF9B-5549-BBAA-21471A878FEC}"/>
              </a:ext>
            </a:extLst>
          </p:cNvPr>
          <p:cNvCxnSpPr>
            <a:cxnSpLocks/>
          </p:cNvCxnSpPr>
          <p:nvPr/>
        </p:nvCxnSpPr>
        <p:spPr>
          <a:xfrm>
            <a:off x="6991339" y="2814718"/>
            <a:ext cx="940095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D82E8D-4109-3641-8391-CFBB081776B8}"/>
              </a:ext>
            </a:extLst>
          </p:cNvPr>
          <p:cNvCxnSpPr>
            <a:cxnSpLocks/>
          </p:cNvCxnSpPr>
          <p:nvPr/>
        </p:nvCxnSpPr>
        <p:spPr>
          <a:xfrm>
            <a:off x="7398918" y="3491655"/>
            <a:ext cx="1163381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F50D3E-7DC1-C54F-B153-2C9AE806641A}"/>
              </a:ext>
            </a:extLst>
          </p:cNvPr>
          <p:cNvCxnSpPr>
            <a:cxnSpLocks/>
          </p:cNvCxnSpPr>
          <p:nvPr/>
        </p:nvCxnSpPr>
        <p:spPr>
          <a:xfrm>
            <a:off x="7026047" y="4147331"/>
            <a:ext cx="735266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8BF52A-2ECF-F648-95AE-65E590582EF8}"/>
              </a:ext>
            </a:extLst>
          </p:cNvPr>
          <p:cNvCxnSpPr>
            <a:cxnSpLocks/>
          </p:cNvCxnSpPr>
          <p:nvPr/>
        </p:nvCxnSpPr>
        <p:spPr>
          <a:xfrm flipH="1">
            <a:off x="4117890" y="2807630"/>
            <a:ext cx="134905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E20AD8-C168-014A-B1B6-CDEA36409037}"/>
              </a:ext>
            </a:extLst>
          </p:cNvPr>
          <p:cNvCxnSpPr>
            <a:cxnSpLocks/>
          </p:cNvCxnSpPr>
          <p:nvPr/>
        </p:nvCxnSpPr>
        <p:spPr>
          <a:xfrm flipH="1">
            <a:off x="3628792" y="3470389"/>
            <a:ext cx="1409304" cy="582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B3A706-BF5A-3542-99D4-D64994F9B6A0}"/>
              </a:ext>
            </a:extLst>
          </p:cNvPr>
          <p:cNvCxnSpPr>
            <a:cxnSpLocks/>
          </p:cNvCxnSpPr>
          <p:nvPr/>
        </p:nvCxnSpPr>
        <p:spPr>
          <a:xfrm flipH="1">
            <a:off x="3947769" y="4144758"/>
            <a:ext cx="1478179" cy="2001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D692CE-BCB2-354E-89FF-CF4477079091}"/>
              </a:ext>
            </a:extLst>
          </p:cNvPr>
          <p:cNvCxnSpPr>
            <a:cxnSpLocks/>
          </p:cNvCxnSpPr>
          <p:nvPr/>
        </p:nvCxnSpPr>
        <p:spPr>
          <a:xfrm flipH="1">
            <a:off x="4390687" y="4791965"/>
            <a:ext cx="1478179" cy="2001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359DD77-6F28-9D45-BF53-B510D4F38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79" y="1694174"/>
            <a:ext cx="2659804" cy="2650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Infrastructure for logic synthesis</a:t>
            </a:r>
          </a:p>
          <a:p>
            <a:pPr lvl="1"/>
            <a:r>
              <a:rPr lang="en-US" sz="1800" dirty="0"/>
              <a:t>Open source</a:t>
            </a:r>
          </a:p>
          <a:p>
            <a:pPr lvl="1"/>
            <a:r>
              <a:rPr lang="en-US" sz="1800" dirty="0"/>
              <a:t>Modular</a:t>
            </a:r>
          </a:p>
          <a:p>
            <a:pPr lvl="1"/>
            <a:r>
              <a:rPr lang="en-US" sz="1800" dirty="0"/>
              <a:t>Well tested</a:t>
            </a:r>
          </a:p>
          <a:p>
            <a:pPr lvl="1"/>
            <a:r>
              <a:rPr lang="en-US" sz="1800" dirty="0"/>
              <a:t>Well documented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70FF7C-035C-F34F-A454-00BE9CA75301}"/>
              </a:ext>
            </a:extLst>
          </p:cNvPr>
          <p:cNvSpPr txBox="1"/>
          <p:nvPr/>
        </p:nvSpPr>
        <p:spPr>
          <a:xfrm>
            <a:off x="6754667" y="4663534"/>
            <a:ext cx="22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Quantum compilation</a:t>
            </a:r>
          </a:p>
        </p:txBody>
      </p:sp>
    </p:spTree>
    <p:extLst>
      <p:ext uri="{BB962C8B-B14F-4D97-AF65-F5344CB8AC3E}">
        <p14:creationId xmlns:p14="http://schemas.microsoft.com/office/powerpoint/2010/main" val="313606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0AA8-2B7C-0D40-B8BF-D5FF1E3B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EPFL libraries as research enabler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50F66-B00E-3B4B-A4ED-654E714E2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Modular software libraries in C++</a:t>
            </a:r>
          </a:p>
          <a:p>
            <a:r>
              <a:rPr lang="en-US" sz="1800" dirty="0"/>
              <a:t>State-of-the-art implementations</a:t>
            </a:r>
          </a:p>
          <a:p>
            <a:r>
              <a:rPr lang="en-US" sz="1800" dirty="0"/>
              <a:t>Well documented &amp; tested</a:t>
            </a:r>
          </a:p>
          <a:p>
            <a:r>
              <a:rPr lang="en-US" sz="1800" dirty="0"/>
              <a:t>Header-only: easy to integrate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User can tackle complex research problems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Logic optimizations are used outside of the hardware design</a:t>
            </a:r>
          </a:p>
          <a:p>
            <a:r>
              <a:rPr lang="en-US" sz="1600" dirty="0"/>
              <a:t>Pre- &amp; post-processing in constraint solving</a:t>
            </a:r>
          </a:p>
          <a:p>
            <a:r>
              <a:rPr lang="en-US" sz="1600" dirty="0"/>
              <a:t>Simplify verification problems</a:t>
            </a:r>
          </a:p>
          <a:p>
            <a:r>
              <a:rPr lang="en-US" sz="1600" dirty="0"/>
              <a:t>Analyze “hardness” of cryptographic circuits/logic encryption</a:t>
            </a:r>
          </a:p>
          <a:p>
            <a:r>
              <a:rPr lang="en-US" sz="1600" dirty="0"/>
              <a:t>Optimization in high-level synthesis (or reactive synthesis)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3F168-DDCD-B54E-8359-9308EAADD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3"/>
          <a:stretch/>
        </p:blipFill>
        <p:spPr>
          <a:xfrm>
            <a:off x="7149794" y="1904408"/>
            <a:ext cx="1416343" cy="436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9104CD-7D1B-454F-90DD-FEE8F3552498}"/>
              </a:ext>
            </a:extLst>
          </p:cNvPr>
          <p:cNvSpPr txBox="1"/>
          <p:nvPr/>
        </p:nvSpPr>
        <p:spPr>
          <a:xfrm>
            <a:off x="7226960" y="1423383"/>
            <a:ext cx="126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LSOracle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7D4C3-0C72-2745-9AE7-4E14BBB1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591" y="4699184"/>
            <a:ext cx="2029348" cy="34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4F26C4-F516-1640-A10F-2D9E302C2CFD}"/>
              </a:ext>
            </a:extLst>
          </p:cNvPr>
          <p:cNvSpPr txBox="1"/>
          <p:nvPr/>
        </p:nvSpPr>
        <p:spPr>
          <a:xfrm>
            <a:off x="7453999" y="4263521"/>
            <a:ext cx="968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fiction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1F3C2C-4154-CF4D-8120-12B8961C3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866" y="3070938"/>
            <a:ext cx="838799" cy="812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DAE545-AA5A-8442-8ECC-EFC9EF399EA1}"/>
              </a:ext>
            </a:extLst>
          </p:cNvPr>
          <p:cNvSpPr txBox="1"/>
          <p:nvPr/>
        </p:nvSpPr>
        <p:spPr>
          <a:xfrm>
            <a:off x="7428164" y="2638257"/>
            <a:ext cx="99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lgraph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D63AA3-46DC-054F-99EF-EF23CF0D8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602" y="5461198"/>
            <a:ext cx="1342907" cy="603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022C32-530A-CA42-A511-6B163BAD734F}"/>
              </a:ext>
            </a:extLst>
          </p:cNvPr>
          <p:cNvSpPr txBox="1"/>
          <p:nvPr/>
        </p:nvSpPr>
        <p:spPr>
          <a:xfrm>
            <a:off x="7662738" y="5189270"/>
            <a:ext cx="46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z3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5700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6D1D-2FA2-C741-81FF-3661253F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Dissemination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4E878-9150-E848-9D4E-7EA6F38FD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165394" cy="4869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Upcoming events:</a:t>
            </a:r>
          </a:p>
          <a:p>
            <a:r>
              <a:rPr lang="en-US" sz="1800" dirty="0"/>
              <a:t>June, 2019: Presentation at the </a:t>
            </a:r>
            <a:r>
              <a:rPr lang="en-US" sz="1800" i="1" dirty="0">
                <a:solidFill>
                  <a:srgbClr val="0070C0"/>
                </a:solidFill>
              </a:rPr>
              <a:t>Logic Synthesis Software School</a:t>
            </a:r>
            <a:br>
              <a:rPr lang="en-US" sz="1800" i="1" dirty="0">
                <a:solidFill>
                  <a:srgbClr val="0070C0"/>
                </a:solidFill>
              </a:rPr>
            </a:br>
            <a:r>
              <a:rPr lang="en-US" sz="1800" dirty="0"/>
              <a:t>in Lausanne, Switzerland. </a:t>
            </a:r>
          </a:p>
          <a:p>
            <a:r>
              <a:rPr lang="en-US" sz="1800" dirty="0"/>
              <a:t>June, 2019: Presentation at the </a:t>
            </a:r>
            <a:r>
              <a:rPr lang="en-US" sz="1800" dirty="0">
                <a:solidFill>
                  <a:srgbClr val="0070C0"/>
                </a:solidFill>
              </a:rPr>
              <a:t>Week of Open Source Hardware</a:t>
            </a:r>
            <a:br>
              <a:rPr lang="en-US" sz="1800" dirty="0">
                <a:solidFill>
                  <a:srgbClr val="0070C0"/>
                </a:solidFill>
              </a:rPr>
            </a:br>
            <a:r>
              <a:rPr lang="en-US" sz="1800" dirty="0"/>
              <a:t>in Zurich Switzerland.</a:t>
            </a:r>
          </a:p>
          <a:p>
            <a:pPr marL="0" indent="0">
              <a:buNone/>
            </a:pPr>
            <a:r>
              <a:rPr lang="en-US" sz="1800" b="1" dirty="0"/>
              <a:t>Past events:</a:t>
            </a:r>
          </a:p>
          <a:p>
            <a:r>
              <a:rPr lang="en-US" sz="1800" dirty="0"/>
              <a:t>Feb., 2019: Presentation at </a:t>
            </a:r>
            <a:r>
              <a:rPr lang="en-US" sz="1800" i="1" dirty="0">
                <a:solidFill>
                  <a:srgbClr val="0070C0"/>
                </a:solidFill>
              </a:rPr>
              <a:t>FOSDEM CAD and Open Hardware </a:t>
            </a:r>
            <a:r>
              <a:rPr lang="en-US" sz="1800" i="1" dirty="0" err="1">
                <a:solidFill>
                  <a:srgbClr val="0070C0"/>
                </a:solidFill>
              </a:rPr>
              <a:t>devroom</a:t>
            </a:r>
            <a:br>
              <a:rPr lang="en-US" sz="1800" i="1" dirty="0">
                <a:solidFill>
                  <a:srgbClr val="0070C0"/>
                </a:solidFill>
              </a:rPr>
            </a:br>
            <a:r>
              <a:rPr lang="en-US" sz="1800" dirty="0"/>
              <a:t>in Brussels, Belgium.</a:t>
            </a:r>
          </a:p>
          <a:p>
            <a:r>
              <a:rPr lang="en-US" sz="1800" dirty="0"/>
              <a:t>Nov., 2018: Presentation at the </a:t>
            </a:r>
            <a:r>
              <a:rPr lang="en-US" sz="1800" i="1" dirty="0">
                <a:solidFill>
                  <a:srgbClr val="0070C0"/>
                </a:solidFill>
              </a:rPr>
              <a:t>Workshop on Open-Source EDA Technology</a:t>
            </a:r>
            <a:br>
              <a:rPr lang="en-US" sz="1800" i="1" dirty="0">
                <a:solidFill>
                  <a:srgbClr val="0070C0"/>
                </a:solidFill>
              </a:rPr>
            </a:br>
            <a:r>
              <a:rPr lang="en-US" sz="1800" dirty="0"/>
              <a:t>in San Diego, CA, USA.</a:t>
            </a:r>
          </a:p>
          <a:p>
            <a:r>
              <a:rPr lang="en-US" sz="1800" dirty="0"/>
              <a:t>Aug., 2018: Presentation at the </a:t>
            </a:r>
            <a:r>
              <a:rPr lang="en-US" sz="1800" i="1" dirty="0">
                <a:solidFill>
                  <a:srgbClr val="0070C0"/>
                </a:solidFill>
              </a:rPr>
              <a:t>IEEE CASS Seasonal School on Logic Synthesis</a:t>
            </a:r>
            <a:br>
              <a:rPr lang="en-US" sz="1800" i="1" dirty="0">
                <a:solidFill>
                  <a:srgbClr val="0070C0"/>
                </a:solidFill>
              </a:rPr>
            </a:br>
            <a:r>
              <a:rPr lang="en-US" sz="1800" dirty="0"/>
              <a:t>in Porto Alegre, Brazil.</a:t>
            </a:r>
          </a:p>
          <a:p>
            <a:r>
              <a:rPr lang="en-US" sz="1800" dirty="0"/>
              <a:t>June, 2018: Presentation at the </a:t>
            </a:r>
            <a:r>
              <a:rPr lang="en-US" sz="1800" i="1" dirty="0">
                <a:solidFill>
                  <a:srgbClr val="0070C0"/>
                </a:solidFill>
              </a:rPr>
              <a:t>27</a:t>
            </a:r>
            <a:r>
              <a:rPr lang="en-US" sz="1800" i="1" baseline="30000" dirty="0">
                <a:solidFill>
                  <a:srgbClr val="0070C0"/>
                </a:solidFill>
              </a:rPr>
              <a:t>th</a:t>
            </a:r>
            <a:r>
              <a:rPr lang="en-US" sz="1800" i="1" dirty="0">
                <a:solidFill>
                  <a:srgbClr val="0070C0"/>
                </a:solidFill>
              </a:rPr>
              <a:t> International Workshop on Logic Synthesis</a:t>
            </a:r>
            <a:br>
              <a:rPr lang="en-US" sz="1800" i="1" dirty="0">
                <a:solidFill>
                  <a:srgbClr val="0070C0"/>
                </a:solidFill>
              </a:rPr>
            </a:br>
            <a:r>
              <a:rPr lang="en-US" sz="1800" dirty="0"/>
              <a:t>in San Francisco, CA, USA. </a:t>
            </a:r>
          </a:p>
        </p:txBody>
      </p:sp>
    </p:spTree>
    <p:extLst>
      <p:ext uri="{BB962C8B-B14F-4D97-AF65-F5344CB8AC3E}">
        <p14:creationId xmlns:p14="http://schemas.microsoft.com/office/powerpoint/2010/main" val="233576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43C3-4055-5141-959E-C04BD889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Synthesis Software School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14551-7EC0-6F42-9008-167902BCE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86881"/>
            <a:ext cx="7886700" cy="4351338"/>
          </a:xfrm>
        </p:spPr>
        <p:txBody>
          <a:bodyPr/>
          <a:lstStyle/>
          <a:p>
            <a:r>
              <a:rPr lang="en-US" sz="2400" dirty="0"/>
              <a:t>Co-located with IWLS in Lausanne, Switzerland</a:t>
            </a:r>
          </a:p>
          <a:p>
            <a:r>
              <a:rPr lang="en-US" sz="2400" dirty="0"/>
              <a:t>Focus on implementing logic synthesis tools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More information: </a:t>
            </a:r>
            <a:r>
              <a:rPr lang="en-US" sz="2400" dirty="0">
                <a:hlinkClick r:id="rId2"/>
              </a:rPr>
              <a:t>http://www.iwls.org/lsss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581BB-9C22-0A46-883B-A85997EF6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254" y="5542883"/>
            <a:ext cx="1252191" cy="1336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5EBC3-B956-A24F-9DA7-06B817E85B50}"/>
              </a:ext>
            </a:extLst>
          </p:cNvPr>
          <p:cNvSpPr txBox="1"/>
          <p:nvPr/>
        </p:nvSpPr>
        <p:spPr>
          <a:xfrm>
            <a:off x="4653642" y="1302131"/>
            <a:ext cx="32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June, 20 • Lausanne, Switzerland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AE477-0A48-1546-9362-C4F4F08D4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5" r="18947" b="-8467"/>
          <a:stretch/>
        </p:blipFill>
        <p:spPr>
          <a:xfrm>
            <a:off x="1254745" y="3201066"/>
            <a:ext cx="1028701" cy="1486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B9F790-1251-7B41-B13A-C408325F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802" y="3201066"/>
            <a:ext cx="1028701" cy="13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75BF7-0A66-064A-9646-9B338A2A6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31" y="3206864"/>
            <a:ext cx="1027572" cy="13700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4F01B2-9D84-C445-88E1-A1D30D3DC916}"/>
              </a:ext>
            </a:extLst>
          </p:cNvPr>
          <p:cNvSpPr txBox="1"/>
          <p:nvPr/>
        </p:nvSpPr>
        <p:spPr>
          <a:xfrm>
            <a:off x="886155" y="4585956"/>
            <a:ext cx="182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Mishchenko</a:t>
            </a:r>
            <a:endParaRPr lang="en-US" dirty="0"/>
          </a:p>
          <a:p>
            <a:pPr algn="ctr"/>
            <a:r>
              <a:rPr lang="en-US" i="1" dirty="0"/>
              <a:t>LS &amp; ABC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9BEF3-1F9A-3941-8CBE-CA80944E049F}"/>
              </a:ext>
            </a:extLst>
          </p:cNvPr>
          <p:cNvSpPr txBox="1"/>
          <p:nvPr/>
        </p:nvSpPr>
        <p:spPr>
          <a:xfrm>
            <a:off x="4344468" y="4538016"/>
            <a:ext cx="1338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Armin </a:t>
            </a:r>
            <a:r>
              <a:rPr lang="en-US" dirty="0" err="1"/>
              <a:t>Biere</a:t>
            </a:r>
            <a:endParaRPr lang="en-US" dirty="0"/>
          </a:p>
          <a:p>
            <a:pPr algn="ctr"/>
            <a:r>
              <a:rPr lang="en-US" i="1" dirty="0"/>
              <a:t>Boolean SAT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DD90D-3B37-304F-AD35-3C98ED05183C}"/>
              </a:ext>
            </a:extLst>
          </p:cNvPr>
          <p:cNvSpPr txBox="1"/>
          <p:nvPr/>
        </p:nvSpPr>
        <p:spPr>
          <a:xfrm>
            <a:off x="5946614" y="4557668"/>
            <a:ext cx="1617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dirty="0"/>
              <a:t>Nikolaj </a:t>
            </a:r>
            <a:r>
              <a:rPr lang="en-US" dirty="0" err="1"/>
              <a:t>Bjorner</a:t>
            </a:r>
            <a:endParaRPr lang="en-US" dirty="0"/>
          </a:p>
          <a:p>
            <a:pPr algn="ctr"/>
            <a:r>
              <a:rPr lang="en-US" i="1" dirty="0"/>
              <a:t>SMT &amp; z3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B92F66-72B9-524E-BD90-E00EB5EE5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0374" y="3216716"/>
            <a:ext cx="1027572" cy="1369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CF2D7A-004B-7D42-9BC5-066F16F9DD24}"/>
              </a:ext>
            </a:extLst>
          </p:cNvPr>
          <p:cNvSpPr txBox="1"/>
          <p:nvPr/>
        </p:nvSpPr>
        <p:spPr>
          <a:xfrm>
            <a:off x="2797113" y="4591754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Heinz </a:t>
            </a:r>
            <a:r>
              <a:rPr lang="en-US" dirty="0" err="1"/>
              <a:t>Riener</a:t>
            </a:r>
            <a:endParaRPr lang="en-US" dirty="0"/>
          </a:p>
          <a:p>
            <a:pPr algn="ctr"/>
            <a:r>
              <a:rPr lang="en-US" i="1" dirty="0" err="1"/>
              <a:t>mockturtle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6015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BC2F-4FA5-2748-BE20-38859699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EPFL Open Science Fund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1BD6-1B21-E143-814C-43E3D0502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Supported by EPFL’s Open Science Fund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Unfettered dissemination of scientific discourse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Open access</a:t>
            </a:r>
          </a:p>
          <a:p>
            <a:r>
              <a:rPr lang="en-US" dirty="0"/>
              <a:t>Open benchmarks</a:t>
            </a:r>
          </a:p>
          <a:p>
            <a:r>
              <a:rPr lang="en-US" dirty="0"/>
              <a:t>Reproduceable results</a:t>
            </a:r>
          </a:p>
          <a:p>
            <a:r>
              <a:rPr lang="en-US" dirty="0"/>
              <a:t>Re-useable results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27244-9942-BB40-A905-D486CE8F2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9424" r="22579"/>
          <a:stretch/>
        </p:blipFill>
        <p:spPr>
          <a:xfrm>
            <a:off x="6222092" y="3837214"/>
            <a:ext cx="2759529" cy="28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2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13129</TotalTime>
  <Words>545</Words>
  <Application>Microsoft Macintosh PowerPoint</Application>
  <PresentationFormat>On-screen Show (4:3)</PresentationFormat>
  <Paragraphs>161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EPFL Logic Synthesis Libraries</vt:lpstr>
      <vt:lpstr>Team</vt:lpstr>
      <vt:lpstr>EPFL Logic Synthesis Libraries</vt:lpstr>
      <vt:lpstr>EPFL Logic Synthesis Libraries</vt:lpstr>
      <vt:lpstr>EPFL Logic Synthesis Libraries</vt:lpstr>
      <vt:lpstr>EPFL libraries as research enabler</vt:lpstr>
      <vt:lpstr>Dissemination events</vt:lpstr>
      <vt:lpstr>Logic Synthesis Software School</vt:lpstr>
      <vt:lpstr>EPFL Open Science Fund</vt:lpstr>
      <vt:lpstr>EPFL Logic Synthesis Libraries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311</cp:revision>
  <cp:lastPrinted>2018-07-19T08:55:29Z</cp:lastPrinted>
  <dcterms:created xsi:type="dcterms:W3CDTF">2018-07-17T07:03:37Z</dcterms:created>
  <dcterms:modified xsi:type="dcterms:W3CDTF">2019-06-05T17:53:10Z</dcterms:modified>
</cp:coreProperties>
</file>